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79" r:id="rId12"/>
    <p:sldId id="280" r:id="rId13"/>
    <p:sldId id="267" r:id="rId14"/>
    <p:sldId id="266" r:id="rId15"/>
    <p:sldId id="275" r:id="rId16"/>
    <p:sldId id="276" r:id="rId17"/>
    <p:sldId id="277" r:id="rId18"/>
    <p:sldId id="278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12" autoAdjust="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6E2AB-C0A5-4907-87BF-574AC0D0910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E0D4E-C5D9-4FAF-89EA-A691E867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0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E67F-15C9-4460-BE46-25F8A9649B8C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8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16E-BC6A-4E0E-B9A2-E3C9C354E762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0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404E5-C93A-40B6-9026-AF62B3FF3E90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7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42EE-D47E-4CB4-A8E4-FB58AF19AF6E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1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06FCD-ED7E-42D4-84E5-3E768A21D90D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3023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2695-E901-4ACC-9FA1-3A5F25FF7C27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91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45A4-281C-4BCB-8740-D774BE6D504F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80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7D01-9DB7-4D08-9F77-B10C67BD6AB7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3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6A8D-9065-4FF3-AA81-19AD500734BD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E142-3459-4E56-A64C-2D47234F5BEC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2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554B1-4608-47D5-87D7-E0BC5605BAFB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9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C97C-1DCB-4CFA-A2B6-F25ACEE4B40F}" type="datetime1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4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F6-C4B9-4D7C-A43E-78A1A4982C01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6971-2FFB-4B11-942B-02CF00CAE3C7}" type="datetime1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7903-4389-4F0D-BA8F-65BDC56129B6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5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94C83-BB56-49C8-8B82-2ABFBC02FE40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2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868C-0D2B-4885-B0EF-2CA75677FD46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5ED6538-F503-40FB-9733-44DC783DC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3090-E346-6B69-25E2-A9BE1D4C7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03055"/>
            <a:ext cx="8915399" cy="1126283"/>
          </a:xfrm>
        </p:spPr>
        <p:txBody>
          <a:bodyPr>
            <a:noAutofit/>
          </a:bodyPr>
          <a:lstStyle/>
          <a:p>
            <a:pPr marL="0" marR="0" indent="-228600" algn="ctr" rtl="1">
              <a:lnSpc>
                <a:spcPct val="107000"/>
              </a:lnSpc>
              <a:spcBef>
                <a:spcPts val="0"/>
              </a:spcBef>
              <a:spcAft>
                <a:spcPts val="70"/>
              </a:spcAft>
            </a:pPr>
            <a:r>
              <a:rPr lang="ar-SY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تصميم وتنفيذ روبوت تفرّعي بثلاث درجات حرّيّة واختباره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Design and Implementation of a 3 DOF Parallel Robot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D794-FE81-CB99-B28C-EEF3C7DA5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6315" y="4749669"/>
            <a:ext cx="3321194" cy="1126283"/>
          </a:xfrm>
        </p:spPr>
        <p:txBody>
          <a:bodyPr>
            <a:normAutofit/>
          </a:bodyPr>
          <a:lstStyle/>
          <a:p>
            <a:pPr marL="0" marR="0" indent="-228600" algn="ctr" rtl="1">
              <a:lnSpc>
                <a:spcPct val="107000"/>
              </a:lnSpc>
              <a:spcBef>
                <a:spcPts val="0"/>
              </a:spcBef>
              <a:spcAft>
                <a:spcPts val="70"/>
              </a:spcAft>
            </a:pPr>
            <a:r>
              <a:rPr lang="ar-SY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تقديم: </a:t>
            </a:r>
            <a:r>
              <a:rPr lang="ar-SY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زين العابدين زريق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-228600" algn="ctr" rtl="1">
              <a:lnSpc>
                <a:spcPct val="107000"/>
              </a:lnSpc>
              <a:spcBef>
                <a:spcPts val="0"/>
              </a:spcBef>
              <a:spcAft>
                <a:spcPts val="70"/>
              </a:spcAft>
            </a:pPr>
            <a:r>
              <a:rPr lang="ar-SY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إشراف</a:t>
            </a:r>
            <a:r>
              <a:rPr lang="ar-SY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ar-SY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م. نزار فليون – م. علي العباس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/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619FB1-F457-F11F-1CC4-8CBD48D01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AA1C2F-847C-1FC4-89EA-07FEF714B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872" y="105491"/>
            <a:ext cx="292792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الجمهوريّة العربيّة السوريّة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المعهد العالي للعلوم التطبيقيّة والتكنولوجيا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قسم هندسة النظم الإلكترونيّة والميكانيكيّة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العام الدراسي 2021/2022</a:t>
            </a:r>
            <a:endParaRPr kumimoji="0" lang="ar-SY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94C2F-04BA-8AD7-44AD-C4C2539B43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0"/>
            <a:ext cx="1830873" cy="17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95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AE7A-D29E-2823-3C16-B4CE350A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النظريّة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8CB9-874D-CC52-6124-AB784CD9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النمذجة على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7F16-A085-3613-BFE2-6DCC7EBF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86A62-6AD4-30BC-AD4E-A244E4C8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394380"/>
            <a:ext cx="5487858" cy="493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AE7A-D29E-2823-3C16-B4CE350A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النظريّة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8CB9-874D-CC52-6124-AB784CD9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النمذجة على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7F16-A085-3613-BFE2-6DCC7EBF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95BF0-F31A-18C4-7ED1-0159C936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359221"/>
            <a:ext cx="5455909" cy="48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0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AE7A-D29E-2823-3C16-B4CE350A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النظريّة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8CB9-874D-CC52-6124-AB784CD9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النمذجة على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7F16-A085-3613-BFE2-6DCC7EBF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A5578-42F9-E686-4A1D-8F58B89A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264555"/>
            <a:ext cx="5803641" cy="51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0DBF-6ECF-E0AF-565C-19E3DCF3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62253-FF85-55C7-3D9D-EDE03263A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المخطّط الانفجاري للتصميم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99D0-2855-C818-2D0B-ED73B0F5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E0A3E-D0B6-F510-8FF8-5F0F0375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00" y="1465092"/>
            <a:ext cx="7237539" cy="51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7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01E0-4675-A09C-169C-D6EB85DA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E9DA5D-2881-D1CF-7BDF-E95D0BC358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5526" y="2133600"/>
                <a:ext cx="5309085" cy="3777622"/>
              </a:xfrm>
            </p:spPr>
            <p:txBody>
              <a:bodyPr/>
              <a:lstStyle/>
              <a:p>
                <a:pPr algn="r" rtl="1"/>
                <a:r>
                  <a:rPr lang="ar-SY" dirty="0"/>
                  <a:t>بنية التصميم الداخليّة</a:t>
                </a:r>
              </a:p>
              <a:p>
                <a:pPr lvl="1" algn="r" rtl="1"/>
                <a:r>
                  <a:rPr lang="ar-SY" dirty="0"/>
                  <a:t>نسبة نقل المسنّنات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=2.6</m:t>
                    </m:r>
                  </m:oMath>
                </a14:m>
                <a:endParaRPr lang="ar-SY" dirty="0"/>
              </a:p>
              <a:p>
                <a:pPr lvl="1" algn="r" rtl="1"/>
                <a:r>
                  <a:rPr lang="ar-SY" b="1" dirty="0">
                    <a:solidFill>
                      <a:schemeClr val="accent1"/>
                    </a:solidFill>
                  </a:rPr>
                  <a:t>ثلاث طبقات </a:t>
                </a:r>
                <a:r>
                  <a:rPr lang="ar-SY" dirty="0"/>
                  <a:t>مفصولة برولمانات تؤمّن </a:t>
                </a:r>
                <a:r>
                  <a:rPr lang="ar-SY" b="1" dirty="0">
                    <a:solidFill>
                      <a:schemeClr val="accent1"/>
                    </a:solidFill>
                  </a:rPr>
                  <a:t>الروابط الدورانيّة</a:t>
                </a:r>
              </a:p>
              <a:p>
                <a:pPr lvl="1" algn="r" rtl="1"/>
                <a:r>
                  <a:rPr lang="ar-SY" dirty="0"/>
                  <a:t>محاور المحرّكات </a:t>
                </a:r>
                <a:r>
                  <a:rPr lang="ar-SY" b="1" dirty="0">
                    <a:solidFill>
                      <a:schemeClr val="accent1"/>
                    </a:solidFill>
                  </a:rPr>
                  <a:t>موصولة من الأعلى </a:t>
                </a:r>
                <a:r>
                  <a:rPr lang="ar-SY" dirty="0"/>
                  <a:t>مع غطاء التثبيت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E9DA5D-2881-D1CF-7BDF-E95D0BC35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5526" y="2133600"/>
                <a:ext cx="5309085" cy="3777622"/>
              </a:xfrm>
              <a:blipFill>
                <a:blip r:embed="rId2"/>
                <a:stretch>
                  <a:fillRect t="-806" r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D128D-15EC-A6A3-664F-5D4574BC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D2F93-3456-40EC-25E7-BF3FCFD0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844" y="1152907"/>
            <a:ext cx="3090156" cy="45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F480-0585-BBFA-A25D-678A4DB0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F0FF-851F-6E70-DD10-CE185194C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تموضع الرولمانات في الروابط</a:t>
            </a:r>
          </a:p>
          <a:p>
            <a:pPr algn="r" rtl="1"/>
            <a:endParaRPr lang="ar-SY" dirty="0"/>
          </a:p>
          <a:p>
            <a:pPr algn="r" rtl="1"/>
            <a:endParaRPr lang="ar-SY" dirty="0"/>
          </a:p>
          <a:p>
            <a:pPr algn="r" rtl="1"/>
            <a:endParaRPr lang="ar-SY" dirty="0"/>
          </a:p>
          <a:p>
            <a:pPr marL="0" indent="0" algn="r" rtl="1">
              <a:buNone/>
            </a:pPr>
            <a:endParaRPr lang="ar-SY" dirty="0"/>
          </a:p>
          <a:p>
            <a:pPr algn="r" rtl="1"/>
            <a:r>
              <a:rPr lang="ar-SY" dirty="0"/>
              <a:t>تموضع الرولمانات في كلّ من الطبقات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11461-C021-E6E8-B0F3-25AE14B8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DCF03-AF7D-E98E-0425-6B7CD87F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28" y="1654577"/>
            <a:ext cx="3535075" cy="2488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4F145-4F13-88CE-B5FB-68673ED3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82" y="1654577"/>
            <a:ext cx="3277236" cy="2492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1DB8C-2CAF-EDBA-134F-299449F78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136" y="4545821"/>
            <a:ext cx="3889892" cy="18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33A6-8657-379E-3129-AC14EE05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br>
              <a:rPr lang="ar-SY" dirty="0"/>
            </a:br>
            <a:r>
              <a:rPr lang="ar-SY" sz="2800" dirty="0"/>
              <a:t>الدراسة العدديّة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C604C-3AEB-E641-47F3-BA410DC9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FD19D-99ED-ED29-2A85-A365DC8E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96" y="1908615"/>
            <a:ext cx="4629150" cy="20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2567F-B9E2-015F-3310-8EE594601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984" y="3962840"/>
            <a:ext cx="5731510" cy="2499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1DCE5-A5BB-7035-7241-F786B54B1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047" y="1905000"/>
            <a:ext cx="4553158" cy="20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6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33A6-8657-379E-3129-AC14EE05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br>
              <a:rPr lang="ar-SY" dirty="0"/>
            </a:br>
            <a:r>
              <a:rPr lang="ar-SY" sz="2800" dirty="0"/>
              <a:t>الدراسة العدديّة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C604C-3AEB-E641-47F3-BA410DC9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3F2E2-BAA5-7CD2-5188-2B01C72C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956530"/>
            <a:ext cx="4819650" cy="210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62C13-E337-F443-44AD-137EEAEAA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703" y="4064730"/>
            <a:ext cx="4886960" cy="2169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CE4610-979C-DF98-BF5A-4CB15A95D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6530"/>
            <a:ext cx="4740661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33A6-8657-379E-3129-AC14EE05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التصميم الميكانيكي</a:t>
            </a:r>
            <a:br>
              <a:rPr lang="ar-SY" dirty="0"/>
            </a:br>
            <a:r>
              <a:rPr lang="ar-SY" sz="2800" dirty="0"/>
              <a:t>الدراسة العدديّة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C604C-3AEB-E641-47F3-BA410DC9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CACAD-EF1C-EE7A-4D7C-9745F15BB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30" y="2207355"/>
            <a:ext cx="4531995" cy="1991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E2A01-87EF-BCD3-FC7F-BC4D786DC1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37" y="4210145"/>
            <a:ext cx="4533265" cy="2023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441CB-7F48-CFF4-B303-AB99401A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625" y="2207355"/>
            <a:ext cx="4528820" cy="200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9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9648-B2CB-201A-4ECD-082D7EB0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الدارة الإلكترونيّة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7F81-530F-4D03-4733-86E6790D5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محرّكات </a:t>
            </a:r>
            <a:r>
              <a:rPr lang="en-US" dirty="0" err="1"/>
              <a:t>Dynamixel</a:t>
            </a:r>
            <a:r>
              <a:rPr lang="en-US" dirty="0"/>
              <a:t> XL320</a:t>
            </a:r>
            <a:endParaRPr lang="ar-SY" dirty="0"/>
          </a:p>
          <a:p>
            <a:pPr lvl="1" algn="r" rtl="1"/>
            <a:r>
              <a:rPr lang="ar-SY" dirty="0"/>
              <a:t>تواصل </a:t>
            </a:r>
            <a:r>
              <a:rPr lang="en-US" b="1" dirty="0">
                <a:solidFill>
                  <a:schemeClr val="accent1"/>
                </a:solidFill>
              </a:rPr>
              <a:t>Serial</a:t>
            </a:r>
            <a:endParaRPr lang="ar-SY" b="1" dirty="0">
              <a:solidFill>
                <a:schemeClr val="accent1"/>
              </a:solidFill>
            </a:endParaRP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جهد تغذية </a:t>
            </a:r>
            <a:r>
              <a:rPr lang="ar-SY" dirty="0"/>
              <a:t>موصى به </a:t>
            </a:r>
            <a:r>
              <a:rPr lang="en-US" b="1" dirty="0">
                <a:solidFill>
                  <a:schemeClr val="accent1"/>
                </a:solidFill>
              </a:rPr>
              <a:t>7.4 V</a:t>
            </a:r>
            <a:endParaRPr lang="ar-SY" b="1" dirty="0">
              <a:solidFill>
                <a:schemeClr val="accent1"/>
              </a:solidFill>
            </a:endParaRPr>
          </a:p>
          <a:p>
            <a:pPr lvl="1" algn="r" rtl="1"/>
            <a:r>
              <a:rPr lang="ar-SY" dirty="0"/>
              <a:t>إرسال واستقبال </a:t>
            </a:r>
            <a:r>
              <a:rPr lang="ar-SY" b="1" dirty="0">
                <a:solidFill>
                  <a:schemeClr val="accent1"/>
                </a:solidFill>
              </a:rPr>
              <a:t>على مربط واحد </a:t>
            </a:r>
            <a:r>
              <a:rPr lang="en-US" dirty="0"/>
              <a:t>(Half Duplex UART)</a:t>
            </a:r>
          </a:p>
          <a:p>
            <a:pPr algn="r" rtl="1"/>
            <a:r>
              <a:rPr lang="ar-SY" dirty="0"/>
              <a:t>التغذية عن طريق </a:t>
            </a:r>
            <a:r>
              <a:rPr lang="ar-SY" b="1" dirty="0">
                <a:solidFill>
                  <a:schemeClr val="accent1"/>
                </a:solidFill>
              </a:rPr>
              <a:t>وحدة تغذية</a:t>
            </a:r>
          </a:p>
          <a:p>
            <a:pPr algn="r" rtl="1"/>
            <a:r>
              <a:rPr lang="ar-SY" b="1" dirty="0">
                <a:solidFill>
                  <a:schemeClr val="accent1"/>
                </a:solidFill>
              </a:rPr>
              <a:t>متحكّم</a:t>
            </a:r>
            <a:r>
              <a:rPr lang="ar-SY" dirty="0"/>
              <a:t> </a:t>
            </a:r>
            <a:r>
              <a:rPr lang="en-US" dirty="0"/>
              <a:t>Arduino Nano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4339-E6ED-1D00-222B-F0448F57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94799-D84E-6C5C-06EE-0D0C547932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6" y="1037159"/>
            <a:ext cx="2985252" cy="298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01ABF-4AF2-4313-B2AD-7515A784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42" y="3848000"/>
            <a:ext cx="2141220" cy="2141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7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DD24-9209-FEDB-C935-24F09C53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المحتويات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0D4C-86BF-F86B-5C4C-766609054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/>
            <a:r>
              <a:rPr lang="ar-SY" dirty="0"/>
              <a:t>مقدّمة عامّة</a:t>
            </a:r>
          </a:p>
          <a:p>
            <a:pPr algn="r" rtl="1"/>
            <a:r>
              <a:rPr lang="ar-SY" dirty="0"/>
              <a:t>التعريف بالمشروع</a:t>
            </a:r>
          </a:p>
          <a:p>
            <a:pPr algn="r" rtl="1"/>
            <a:r>
              <a:rPr lang="ar-SY" dirty="0"/>
              <a:t>الدراسة المرجعيّة</a:t>
            </a:r>
          </a:p>
          <a:p>
            <a:pPr algn="r" rtl="1"/>
            <a:r>
              <a:rPr lang="ar-SY" dirty="0"/>
              <a:t>التحليل الوظيفي</a:t>
            </a:r>
          </a:p>
          <a:p>
            <a:pPr algn="r" rtl="1"/>
            <a:r>
              <a:rPr lang="ar-SY" dirty="0"/>
              <a:t>الدراسة النظريّة</a:t>
            </a:r>
          </a:p>
          <a:p>
            <a:pPr algn="r" rtl="1"/>
            <a:r>
              <a:rPr lang="ar-SY" dirty="0"/>
              <a:t>التصميم الميكانيكي</a:t>
            </a:r>
          </a:p>
          <a:p>
            <a:pPr algn="r" rtl="1"/>
            <a:r>
              <a:rPr lang="ar-SY" dirty="0"/>
              <a:t>الدارة الإلكترونيّة</a:t>
            </a:r>
          </a:p>
          <a:p>
            <a:pPr algn="r" rtl="1"/>
            <a:r>
              <a:rPr lang="ar-SY" dirty="0"/>
              <a:t>الكود البرمجي</a:t>
            </a:r>
          </a:p>
          <a:p>
            <a:pPr algn="r" rtl="1"/>
            <a:r>
              <a:rPr lang="ar-SY" dirty="0"/>
              <a:t>النتائج العمليّة</a:t>
            </a:r>
          </a:p>
          <a:p>
            <a:pPr algn="r" rtl="1"/>
            <a:r>
              <a:rPr lang="ar-SY" dirty="0"/>
              <a:t>الخاتمة والآفاق المستقبليّة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1F3EC-4C6E-56CB-D193-8B3A2CE9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3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8E35-44B6-594D-B81B-056F75C3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الكود البرمجي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A017-4F4B-F082-1C02-50AA256D8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برمجة المتحكّم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تفسير</a:t>
            </a:r>
            <a:r>
              <a:rPr lang="ar-SY" dirty="0"/>
              <a:t> أوامر المستخدم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إعطاء</a:t>
            </a:r>
            <a:r>
              <a:rPr lang="ar-SY" dirty="0"/>
              <a:t> الأوامر للمحرّكات</a:t>
            </a:r>
          </a:p>
          <a:p>
            <a:pPr algn="r" rtl="1"/>
            <a:r>
              <a:rPr lang="ar-SY" dirty="0"/>
              <a:t>بناء نموذج الميكانزم</a:t>
            </a:r>
          </a:p>
          <a:p>
            <a:pPr lvl="1" algn="r" rtl="1"/>
            <a:r>
              <a:rPr lang="ar-SY" dirty="0"/>
              <a:t>تابع حساب </a:t>
            </a:r>
            <a:r>
              <a:rPr lang="ar-SY" b="1" dirty="0">
                <a:solidFill>
                  <a:schemeClr val="accent1"/>
                </a:solidFill>
              </a:rPr>
              <a:t>النموذج العكسي</a:t>
            </a:r>
          </a:p>
          <a:p>
            <a:pPr lvl="1" algn="r" rtl="1"/>
            <a:r>
              <a:rPr lang="ar-SY" dirty="0"/>
              <a:t>تابع حساب </a:t>
            </a:r>
            <a:r>
              <a:rPr lang="ar-SY" b="1" dirty="0">
                <a:solidFill>
                  <a:schemeClr val="accent1"/>
                </a:solidFill>
              </a:rPr>
              <a:t>نسبة نقل العزم</a:t>
            </a:r>
          </a:p>
          <a:p>
            <a:pPr algn="r" rtl="1"/>
            <a:r>
              <a:rPr lang="ar-SY" dirty="0"/>
              <a:t>الواجهة التخاطبيّة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استقبال</a:t>
            </a:r>
            <a:r>
              <a:rPr lang="ar-SY" dirty="0"/>
              <a:t> أوامر المستخدم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عرض الزوايا </a:t>
            </a:r>
            <a:r>
              <a:rPr lang="ar-SY" dirty="0"/>
              <a:t>المطلوبة من المحرّكات 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عرض نسبة نقل العزم </a:t>
            </a:r>
            <a:r>
              <a:rPr lang="ar-SY" dirty="0"/>
              <a:t>في الموضع الحالي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D712-076A-6333-BC69-F9EED309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BDD30-C8E0-4105-8119-94DA5D5EB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5" y="1252548"/>
            <a:ext cx="5021905" cy="5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4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A1CC-C41E-F737-4BBC-F64CCF02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النتائج العمليّة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31C18-FB0B-0705-24B5-340682B8E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4596" y="2133600"/>
                <a:ext cx="6690016" cy="3777622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ar-SY" dirty="0"/>
                  <a:t>وزن كلّي للقطع </a:t>
                </a:r>
                <a:r>
                  <a:rPr lang="en-US" sz="18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616.8 g</a:t>
                </a:r>
                <a:r>
                  <a:rPr lang="ar-SY" sz="1800" b="1" i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ar-SY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باستخدام ميزان </a:t>
                </a:r>
                <a:r>
                  <a:rPr lang="ar-SY" sz="18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بدقّة من رتبة </a:t>
                </a:r>
                <a:r>
                  <a:rPr lang="en-US" sz="18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0.1 g</a:t>
                </a:r>
                <a:endParaRPr lang="ar-SY" b="1" dirty="0">
                  <a:solidFill>
                    <a:schemeClr val="accent1"/>
                  </a:solidFill>
                </a:endParaRPr>
              </a:p>
              <a:p>
                <a:pPr algn="r" rtl="1"/>
                <a:r>
                  <a:rPr lang="ar-SY" dirty="0"/>
                  <a:t>الخطأ في حال السكون</a:t>
                </a:r>
              </a:p>
              <a:p>
                <a:pPr lvl="1" algn="r" rtl="1"/>
                <a:r>
                  <a:rPr lang="ar-SY" dirty="0"/>
                  <a:t>عند تطبيق </a:t>
                </a:r>
                <a:r>
                  <a:rPr lang="ar-SY" b="1" dirty="0">
                    <a:solidFill>
                      <a:schemeClr val="accent1"/>
                    </a:solidFill>
                  </a:rPr>
                  <a:t>قوّة تقريبيّة </a:t>
                </a:r>
                <a:r>
                  <a:rPr lang="en-US" b="1" dirty="0">
                    <a:solidFill>
                      <a:schemeClr val="accent1"/>
                    </a:solidFill>
                  </a:rPr>
                  <a:t>10 N</a:t>
                </a:r>
                <a:r>
                  <a:rPr lang="ar-SY" dirty="0"/>
                  <a:t> على المنصّة نرى </a:t>
                </a:r>
                <a:r>
                  <a:rPr lang="ar-SY" b="1" dirty="0">
                    <a:solidFill>
                      <a:schemeClr val="accent1"/>
                    </a:solidFill>
                  </a:rPr>
                  <a:t>تشوّه بمقدار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ar-SY" b="1" dirty="0">
                  <a:solidFill>
                    <a:schemeClr val="accent1"/>
                  </a:solidFill>
                </a:endParaRPr>
              </a:p>
              <a:p>
                <a:pPr algn="r" rtl="1"/>
                <a:r>
                  <a:rPr lang="ar-SY" dirty="0"/>
                  <a:t>دقّة التموضع</a:t>
                </a:r>
              </a:p>
              <a:p>
                <a:pPr lvl="1" algn="r" rtl="1"/>
                <a:r>
                  <a:rPr lang="ar-SY" dirty="0">
                    <a:solidFill>
                      <a:schemeClr val="tx1"/>
                    </a:solidFill>
                  </a:rPr>
                  <a:t>تمّ اختبار الميكانزم على كلّ من </a:t>
                </a:r>
                <a:r>
                  <a:rPr lang="ar-SY" b="1" dirty="0">
                    <a:solidFill>
                      <a:schemeClr val="accent1"/>
                    </a:solidFill>
                  </a:rPr>
                  <a:t>المحاور الثلاثة </a:t>
                </a:r>
                <a:endParaRPr lang="ar-SY" dirty="0">
                  <a:solidFill>
                    <a:schemeClr val="tx1"/>
                  </a:solidFill>
                </a:endParaRPr>
              </a:p>
              <a:p>
                <a:pPr lvl="2" algn="r" rtl="1"/>
                <a:r>
                  <a:rPr lang="ar-SY" dirty="0">
                    <a:solidFill>
                      <a:schemeClr val="tx1"/>
                    </a:solidFill>
                  </a:rPr>
                  <a:t>على المحور </a:t>
                </a:r>
                <a:r>
                  <a:rPr lang="en-US" b="1" dirty="0">
                    <a:solidFill>
                      <a:schemeClr val="accent1"/>
                    </a:solidFill>
                  </a:rPr>
                  <a:t>z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ar-SY" dirty="0">
                    <a:solidFill>
                      <a:schemeClr val="tx1"/>
                    </a:solidFill>
                  </a:rPr>
                  <a:t> من </a:t>
                </a:r>
                <a:r>
                  <a:rPr lang="ar-SY" b="1" dirty="0">
                    <a:solidFill>
                      <a:schemeClr val="accent1"/>
                    </a:solidFill>
                  </a:rPr>
                  <a:t>الزاوية</a:t>
                </a:r>
                <a14:m>
                  <m:oMath xmlns:m="http://schemas.openxmlformats.org/officeDocument/2006/math">
                    <m:r>
                      <a:rPr lang="ar-SY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SY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ar-SY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ar-SY" dirty="0">
                    <a:solidFill>
                      <a:schemeClr val="tx1"/>
                    </a:solidFill>
                  </a:rPr>
                  <a:t> حتى </a:t>
                </a:r>
                <a:r>
                  <a:rPr lang="ar-SY" b="1" dirty="0">
                    <a:solidFill>
                      <a:schemeClr val="accent1"/>
                    </a:solidFill>
                  </a:rPr>
                  <a:t>الزاوية </a:t>
                </a:r>
                <a14:m>
                  <m:oMath xmlns:m="http://schemas.openxmlformats.org/officeDocument/2006/math">
                    <m:r>
                      <a:rPr lang="ar-SY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ar-SY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ar-SY" b="1" dirty="0">
                  <a:solidFill>
                    <a:schemeClr val="accent1"/>
                  </a:solidFill>
                </a:endParaRPr>
              </a:p>
              <a:p>
                <a:pPr lvl="2" algn="r" rtl="1"/>
                <a:r>
                  <a:rPr lang="ar-SY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+mj-cs"/>
                  </a:rPr>
                  <a:t>على المحور </a:t>
                </a:r>
                <a:r>
                  <a:rPr lang="en-US" b="1" i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+mj-cs"/>
                  </a:rPr>
                  <a:t>y</a:t>
                </a:r>
                <a:r>
                  <a:rPr lang="ar-SY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+mj-cs"/>
                  </a:rPr>
                  <a:t> من </a:t>
                </a:r>
                <a:r>
                  <a:rPr lang="ar-SY" b="1" dirty="0">
                    <a:solidFill>
                      <a:schemeClr val="accent1"/>
                    </a:solidFill>
                    <a:effectLst/>
                    <a:ea typeface="Calibri" panose="020F0502020204030204" pitchFamily="34" charset="0"/>
                    <a:cs typeface="+mj-cs"/>
                  </a:rPr>
                  <a:t>الزاوية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+mj-cs"/>
                      </a:rPr>
                      <m:t>−</m:t>
                    </m:r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+mj-cs"/>
                      </a:rPr>
                      <m:t>𝟑𝟎</m:t>
                    </m:r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+mj-cs"/>
                      </a:rPr>
                      <m:t>°</m:t>
                    </m:r>
                  </m:oMath>
                </a14:m>
                <a:r>
                  <a:rPr lang="ar-SY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+mj-cs"/>
                  </a:rPr>
                  <a:t> حتى </a:t>
                </a:r>
                <a:r>
                  <a:rPr lang="ar-SY" b="1" dirty="0">
                    <a:solidFill>
                      <a:schemeClr val="accent1"/>
                    </a:solidFill>
                    <a:effectLst/>
                    <a:ea typeface="Times New Roman" panose="02020603050405020304" pitchFamily="18" charset="0"/>
                    <a:cs typeface="+mj-cs"/>
                  </a:rPr>
                  <a:t>الزاوية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+mj-cs"/>
                      </a:rPr>
                      <m:t>𝟑𝟎</m:t>
                    </m:r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+mj-cs"/>
                      </a:rPr>
                      <m:t>°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+mj-cs"/>
                  </a:rPr>
                  <a:t> </a:t>
                </a:r>
                <a:endParaRPr lang="ar-SY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+mj-cs"/>
                </a:endParaRPr>
              </a:p>
              <a:p>
                <a:pPr lvl="2" algn="r" rtl="1"/>
                <a:r>
                  <a:rPr lang="ar-SY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+mj-cs"/>
                  </a:rPr>
                  <a:t>على المحور </a:t>
                </a:r>
                <a:r>
                  <a:rPr lang="en-US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+mj-cs"/>
                  </a:rPr>
                  <a:t>x</a:t>
                </a:r>
                <a:r>
                  <a:rPr lang="ar-SY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+mj-cs"/>
                  </a:rPr>
                  <a:t> من </a:t>
                </a:r>
                <a:r>
                  <a:rPr lang="ar-SY" b="1" dirty="0">
                    <a:solidFill>
                      <a:schemeClr val="accent1"/>
                    </a:solidFill>
                    <a:effectLst/>
                    <a:ea typeface="Calibri" panose="020F0502020204030204" pitchFamily="34" charset="0"/>
                    <a:cs typeface="+mj-cs"/>
                  </a:rPr>
                  <a:t>الزاوية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+mj-cs"/>
                      </a:rPr>
                      <m:t>−</m:t>
                    </m:r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+mj-cs"/>
                      </a:rPr>
                      <m:t>𝟑𝟎</m:t>
                    </m:r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+mj-cs"/>
                      </a:rPr>
                      <m:t>°</m:t>
                    </m:r>
                  </m:oMath>
                </a14:m>
                <a:r>
                  <a:rPr lang="ar-SY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+mj-cs"/>
                  </a:rPr>
                  <a:t> حتى </a:t>
                </a:r>
                <a:r>
                  <a:rPr lang="ar-SY" b="1" dirty="0">
                    <a:solidFill>
                      <a:schemeClr val="accent1"/>
                    </a:solidFill>
                    <a:effectLst/>
                    <a:ea typeface="Times New Roman" panose="02020603050405020304" pitchFamily="18" charset="0"/>
                    <a:cs typeface="+mj-cs"/>
                  </a:rPr>
                  <a:t>الزاوية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+mj-cs"/>
                      </a:rPr>
                      <m:t>𝟎</m:t>
                    </m:r>
                    <m:r>
                      <a:rPr lang="en-US" b="1" i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+mj-cs"/>
                      </a:rPr>
                      <m:t>°</m:t>
                    </m:r>
                  </m:oMath>
                </a14:m>
                <a:endParaRPr lang="ar-SY" b="1" dirty="0">
                  <a:solidFill>
                    <a:schemeClr val="accent1"/>
                  </a:solidFill>
                  <a:cs typeface="+mj-cs"/>
                </a:endParaRPr>
              </a:p>
              <a:p>
                <a:pPr lvl="1" algn="r" rtl="1"/>
                <a:r>
                  <a:rPr lang="ar-SY" dirty="0"/>
                  <a:t>باستخدام </a:t>
                </a:r>
                <a:r>
                  <a:rPr lang="ar-SY" b="1" dirty="0">
                    <a:solidFill>
                      <a:schemeClr val="accent1"/>
                    </a:solidFill>
                  </a:rPr>
                  <a:t>حسّاس الهاتف المحمول </a:t>
                </a:r>
                <a:r>
                  <a:rPr lang="ar-SY" dirty="0"/>
                  <a:t>بدقّة من رتبة الدرجة الواحدة نرى أنّ </a:t>
                </a:r>
                <a:r>
                  <a:rPr lang="ar-SY" b="1" dirty="0">
                    <a:solidFill>
                      <a:schemeClr val="accent1"/>
                    </a:solidFill>
                  </a:rPr>
                  <a:t>الخطأ لا يتجاوز الدرجة</a:t>
                </a:r>
              </a:p>
              <a:p>
                <a:pPr lvl="1" algn="r" rt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31C18-FB0B-0705-24B5-340682B8E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4596" y="2133600"/>
                <a:ext cx="6690016" cy="3777622"/>
              </a:xfrm>
              <a:blipFill>
                <a:blip r:embed="rId2"/>
                <a:stretch>
                  <a:fillRect t="-96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245C8-4359-2CDB-1C66-99DD3F49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621BA-7361-BDDA-9BC3-FACE81B20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8" t="27976" r="24762" b="22326"/>
          <a:stretch/>
        </p:blipFill>
        <p:spPr bwMode="auto">
          <a:xfrm>
            <a:off x="996340" y="1285733"/>
            <a:ext cx="3594321" cy="5219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71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1262-3B66-02B1-EDC1-F7B4ECB2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النتائج العمليّة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A77CE-4974-3A4B-B702-01C33437C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r" rtl="1"/>
                <a:r>
                  <a:rPr lang="ar-SY" dirty="0"/>
                  <a:t>دخل العزوم لكلّ من المحرّكات الثلاثة حسب النشرة: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r>
                  <a:rPr lang="ar-SY" dirty="0"/>
                  <a:t> وبنسبة النقل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ar-SY" dirty="0"/>
                  <a:t> يصبح الدخل لكلّ من المحاور الثلاثة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dirty="0"/>
              </a:p>
              <a:p>
                <a:pPr algn="r" rtl="1"/>
                <a:r>
                  <a:rPr lang="ar-SY" dirty="0"/>
                  <a:t>نسبة نقل العزم على كلّ من المحاور في الوضعيّة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ar-SY" dirty="0"/>
              </a:p>
              <a:p>
                <a:pPr lvl="1" algn="r" rtl="1"/>
                <a:r>
                  <a:rPr lang="ar-SY" dirty="0"/>
                  <a:t>المحور </a:t>
                </a:r>
                <a:r>
                  <a:rPr lang="en-US" dirty="0"/>
                  <a:t>z</a:t>
                </a:r>
              </a:p>
              <a:p>
                <a:pPr marL="457200" lvl="1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en-US" dirty="0"/>
              </a:p>
              <a:p>
                <a:pPr lvl="1" algn="r" rtl="1"/>
                <a:r>
                  <a:rPr lang="ar-SY" dirty="0"/>
                  <a:t>المحور </a:t>
                </a:r>
                <a:r>
                  <a:rPr lang="en-US" dirty="0"/>
                  <a:t>y</a:t>
                </a:r>
                <a:endParaRPr lang="ar-SY" dirty="0"/>
              </a:p>
              <a:p>
                <a:pPr marL="914400" lvl="2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en-US" dirty="0"/>
              </a:p>
              <a:p>
                <a:pPr lvl="1" algn="r" rtl="1"/>
                <a:r>
                  <a:rPr lang="ar-SY" dirty="0"/>
                  <a:t>المحور </a:t>
                </a:r>
                <a:r>
                  <a:rPr lang="en-US" dirty="0"/>
                  <a:t>x</a:t>
                </a:r>
                <a:endParaRPr lang="ar-SY" dirty="0"/>
              </a:p>
              <a:p>
                <a:pPr marL="914400" lvl="2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𝑁𝑚</m:t>
                      </m:r>
                    </m:oMath>
                  </m:oMathPara>
                </a14:m>
                <a:endParaRPr lang="ar-SY" dirty="0"/>
              </a:p>
              <a:p>
                <a:pPr marL="914400" lvl="2" indent="0" algn="r" rtl="1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A77CE-4974-3A4B-B702-01C33437C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06" r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65C32-B56D-FF51-E37B-2417AF03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2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A2E8-2D38-78A5-0A47-65A2423B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الخاتمة والآفاق المستقبليّة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66DAC-6534-C0D0-97A6-EB1F0257DB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8915400" cy="4453812"/>
              </a:xfrm>
            </p:spPr>
            <p:txBody>
              <a:bodyPr/>
              <a:lstStyle/>
              <a:p>
                <a:pPr algn="r" rtl="1"/>
                <a:r>
                  <a:rPr lang="ar-SY" dirty="0"/>
                  <a:t>روبوت </a:t>
                </a:r>
                <a:r>
                  <a:rPr lang="ar-SY" b="1" dirty="0">
                    <a:solidFill>
                      <a:schemeClr val="accent1"/>
                    </a:solidFill>
                  </a:rPr>
                  <a:t>تفرّعي</a:t>
                </a:r>
                <a:r>
                  <a:rPr lang="ar-SY" dirty="0"/>
                  <a:t> بثلاث درجات حرّيّة دورانيّة</a:t>
                </a:r>
              </a:p>
              <a:p>
                <a:pPr algn="r" rtl="1"/>
                <a:r>
                  <a:rPr lang="ar-SY" dirty="0"/>
                  <a:t>توجّه كفّ وفق </a:t>
                </a:r>
                <a:r>
                  <a:rPr lang="ar-SY" b="1" dirty="0">
                    <a:solidFill>
                      <a:schemeClr val="accent1"/>
                    </a:solidFill>
                  </a:rPr>
                  <a:t>محاور الدوران الثلاثة</a:t>
                </a:r>
              </a:p>
              <a:p>
                <a:pPr algn="r" rtl="1"/>
                <a:r>
                  <a:rPr lang="ar-SY" b="1" dirty="0">
                    <a:solidFill>
                      <a:schemeClr val="accent1"/>
                    </a:solidFill>
                  </a:rPr>
                  <a:t>اختبار نقل العزم </a:t>
                </a:r>
                <a:r>
                  <a:rPr lang="ar-SY" dirty="0"/>
                  <a:t>عبر الميكانزم </a:t>
                </a:r>
              </a:p>
              <a:p>
                <a:pPr algn="r" rtl="1"/>
                <a:r>
                  <a:rPr lang="ar-SY" dirty="0"/>
                  <a:t>يحقّق الميكانزم دوران </a:t>
                </a:r>
                <a:r>
                  <a:rPr lang="ar-SY" b="1" dirty="0">
                    <a:solidFill>
                      <a:schemeClr val="accent1"/>
                    </a:solidFill>
                  </a:rPr>
                  <a:t>لا نهائي </a:t>
                </a:r>
                <a:r>
                  <a:rPr lang="ar-SY" dirty="0"/>
                  <a:t>على </a:t>
                </a:r>
                <a:r>
                  <a:rPr lang="ar-SY" b="1" dirty="0">
                    <a:solidFill>
                      <a:schemeClr val="accent1"/>
                    </a:solidFill>
                  </a:rPr>
                  <a:t>المحور </a:t>
                </a:r>
                <a:r>
                  <a:rPr lang="en-US" b="1" dirty="0">
                    <a:solidFill>
                      <a:schemeClr val="accent1"/>
                    </a:solidFill>
                  </a:rPr>
                  <a:t>z</a:t>
                </a:r>
                <a:endParaRPr lang="ar-SY" b="1" dirty="0">
                  <a:solidFill>
                    <a:schemeClr val="accent1"/>
                  </a:solidFill>
                </a:endParaRPr>
              </a:p>
              <a:p>
                <a:pPr algn="r" rtl="1"/>
                <a:r>
                  <a:rPr lang="ar-SY" dirty="0">
                    <a:solidFill>
                      <a:schemeClr val="tx1"/>
                    </a:solidFill>
                  </a:rPr>
                  <a:t>يحقّق الميكانزم شوط حركة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°→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ar-SY" b="1" dirty="0">
                    <a:solidFill>
                      <a:schemeClr val="accent1"/>
                    </a:solidFill>
                  </a:rPr>
                  <a:t> </a:t>
                </a:r>
                <a:r>
                  <a:rPr lang="ar-SY" dirty="0">
                    <a:solidFill>
                      <a:schemeClr val="tx1"/>
                    </a:solidFill>
                  </a:rPr>
                  <a:t>على كلّ من </a:t>
                </a:r>
                <a:r>
                  <a:rPr lang="ar-SY" b="1" dirty="0">
                    <a:solidFill>
                      <a:schemeClr val="accent1"/>
                    </a:solidFill>
                  </a:rPr>
                  <a:t>المحورين </a:t>
                </a:r>
                <a:r>
                  <a:rPr lang="en-US" b="1" dirty="0">
                    <a:solidFill>
                      <a:schemeClr val="accent1"/>
                    </a:solidFill>
                  </a:rPr>
                  <a:t>x</a:t>
                </a:r>
                <a:r>
                  <a:rPr lang="ar-SY" b="1" dirty="0">
                    <a:solidFill>
                      <a:schemeClr val="accent1"/>
                    </a:solidFill>
                  </a:rPr>
                  <a:t> و</a:t>
                </a:r>
                <a:r>
                  <a:rPr lang="en-US" b="1" dirty="0">
                    <a:solidFill>
                      <a:schemeClr val="accent1"/>
                    </a:solidFill>
                  </a:rPr>
                  <a:t>y</a:t>
                </a:r>
                <a:endParaRPr lang="ar-SY" b="1" dirty="0">
                  <a:solidFill>
                    <a:schemeClr val="accent1"/>
                  </a:solidFill>
                </a:endParaRPr>
              </a:p>
              <a:p>
                <a:pPr algn="r" rtl="1"/>
                <a:r>
                  <a:rPr lang="ar-SY" b="1" dirty="0">
                    <a:solidFill>
                      <a:schemeClr val="accent1"/>
                    </a:solidFill>
                  </a:rPr>
                  <a:t>لم نحقّق العزم المطلوب</a:t>
                </a:r>
                <a:r>
                  <a:rPr lang="ar-SY" dirty="0">
                    <a:solidFill>
                      <a:schemeClr val="tx1"/>
                    </a:solidFill>
                  </a:rPr>
                  <a:t> من خلال المحرّكات المستخدمة</a:t>
                </a:r>
              </a:p>
              <a:p>
                <a:pPr algn="r" rtl="1"/>
                <a:r>
                  <a:rPr lang="ar-SY" dirty="0">
                    <a:solidFill>
                      <a:schemeClr val="tx1"/>
                    </a:solidFill>
                  </a:rPr>
                  <a:t>يمكن مستقبلاً </a:t>
                </a:r>
                <a:r>
                  <a:rPr lang="ar-SY" b="1" dirty="0">
                    <a:solidFill>
                      <a:schemeClr val="accent1"/>
                    </a:solidFill>
                  </a:rPr>
                  <a:t>تصنيع الميكانزم من مادّة الألمنيوم </a:t>
                </a:r>
                <a:r>
                  <a:rPr lang="ar-SY" dirty="0">
                    <a:solidFill>
                      <a:schemeClr val="tx1"/>
                    </a:solidFill>
                  </a:rPr>
                  <a:t>لزيادة المتانة</a:t>
                </a:r>
              </a:p>
              <a:p>
                <a:pPr algn="r" rtl="1"/>
                <a:r>
                  <a:rPr lang="ar-SY" dirty="0">
                    <a:solidFill>
                      <a:schemeClr val="tx1"/>
                    </a:solidFill>
                  </a:rPr>
                  <a:t>تعديل التصميم من أجل استخدام </a:t>
                </a:r>
                <a:r>
                  <a:rPr lang="ar-SY" b="1" dirty="0">
                    <a:solidFill>
                      <a:schemeClr val="accent1"/>
                    </a:solidFill>
                  </a:rPr>
                  <a:t>محرّكات بعزوم أكبر</a:t>
                </a:r>
              </a:p>
              <a:p>
                <a:pPr algn="r" rtl="1"/>
                <a:r>
                  <a:rPr lang="ar-SY" dirty="0">
                    <a:solidFill>
                      <a:schemeClr val="tx1"/>
                    </a:solidFill>
                  </a:rPr>
                  <a:t>عمليّة </a:t>
                </a:r>
                <a:r>
                  <a:rPr lang="ar-SY" b="1" dirty="0">
                    <a:solidFill>
                      <a:schemeClr val="accent1"/>
                    </a:solidFill>
                  </a:rPr>
                  <a:t>أمثلة للتصميم</a:t>
                </a:r>
              </a:p>
              <a:p>
                <a:pPr algn="r" rtl="1"/>
                <a:r>
                  <a:rPr lang="ar-SY" dirty="0">
                    <a:solidFill>
                      <a:schemeClr val="tx1"/>
                    </a:solidFill>
                  </a:rPr>
                  <a:t>إضافة </a:t>
                </a:r>
                <a:r>
                  <a:rPr lang="ar-SY" b="1" dirty="0">
                    <a:solidFill>
                      <a:schemeClr val="accent1"/>
                    </a:solidFill>
                  </a:rPr>
                  <a:t>كاميرا</a:t>
                </a:r>
                <a:r>
                  <a:rPr lang="ar-SY" dirty="0">
                    <a:solidFill>
                      <a:schemeClr val="tx1"/>
                    </a:solidFill>
                  </a:rPr>
                  <a:t> </a:t>
                </a:r>
                <a:r>
                  <a:rPr lang="ar-SY" b="1" dirty="0">
                    <a:solidFill>
                      <a:schemeClr val="accent1"/>
                    </a:solidFill>
                  </a:rPr>
                  <a:t>وأداة طرفيّة </a:t>
                </a:r>
                <a:r>
                  <a:rPr lang="ar-SY" dirty="0">
                    <a:solidFill>
                      <a:schemeClr val="tx1"/>
                    </a:solidFill>
                  </a:rPr>
                  <a:t>على الذراع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66DAC-6534-C0D0-97A6-EB1F0257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8915400" cy="4453812"/>
              </a:xfrm>
              <a:blipFill>
                <a:blip r:embed="rId2"/>
                <a:stretch>
                  <a:fillRect t="-684" r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711B-4B36-EBA6-6C94-53A91038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1CED-6600-6995-B272-E4FEBDDA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337" y="1687800"/>
            <a:ext cx="8911687" cy="1280890"/>
          </a:xfrm>
        </p:spPr>
        <p:txBody>
          <a:bodyPr/>
          <a:lstStyle/>
          <a:p>
            <a:pPr algn="r" rtl="1"/>
            <a:r>
              <a:rPr lang="ar-SY" b="1" dirty="0">
                <a:solidFill>
                  <a:schemeClr val="accent1"/>
                </a:solidFill>
              </a:rPr>
              <a:t>شكراً لاستماعكم!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8FDEF-E586-1846-9846-F1D3D9F5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23</a:t>
            </a:fld>
            <a:endParaRPr lang="en-US"/>
          </a:p>
        </p:txBody>
      </p:sp>
      <p:pic>
        <p:nvPicPr>
          <p:cNvPr id="5122" name="Picture 2" descr="Vraagteken Gif - IceGif">
            <a:extLst>
              <a:ext uri="{FF2B5EF4-FFF2-40B4-BE49-F238E27FC236}">
                <a16:creationId xmlns:a16="http://schemas.microsoft.com/office/drawing/2014/main" id="{94F4F11A-6567-49A2-493F-0E898CBF5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30" y="1508061"/>
            <a:ext cx="40195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615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4996-3CAA-F511-93C5-6F5FF991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/>
              <a:t>المراجع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CA20B-479D-4235-2D73-D4D17E96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9FF613-1FC1-1D0D-7A65-DFF957886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020547"/>
              </p:ext>
            </p:extLst>
          </p:nvPr>
        </p:nvGraphicFramePr>
        <p:xfrm>
          <a:off x="2592925" y="1905000"/>
          <a:ext cx="8911687" cy="4094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11687">
                  <a:extLst>
                    <a:ext uri="{9D8B030D-6E8A-4147-A177-3AD203B41FA5}">
                      <a16:colId xmlns:a16="http://schemas.microsoft.com/office/drawing/2014/main" val="2309035550"/>
                    </a:ext>
                  </a:extLst>
                </a:gridCol>
              </a:tblGrid>
              <a:tr h="62624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N. M. Bajaj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A. J. Spiers</a:t>
                      </a:r>
                      <a:r>
                        <a:rPr lang="ar-SA" sz="1100">
                          <a:effectLst/>
                        </a:rPr>
                        <a:t> و </a:t>
                      </a:r>
                      <a:r>
                        <a:rPr lang="en-US" sz="1100">
                          <a:effectLst/>
                        </a:rPr>
                        <a:t>A. M. Dollar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"State of the Art in Prosthetic Wrists: Commercial and Research Devices</a:t>
                      </a:r>
                      <a:r>
                        <a:rPr lang="ar-SA" sz="1100">
                          <a:effectLst/>
                        </a:rPr>
                        <a:t>،" 2015 </a:t>
                      </a:r>
                      <a:r>
                        <a:rPr lang="en-US" sz="1100">
                          <a:effectLst/>
                        </a:rPr>
                        <a:t>IEEE International Conference on Rehabilitation Robotics (ICORR)</a:t>
                      </a:r>
                      <a:r>
                        <a:rPr lang="ar-SA" sz="1100">
                          <a:effectLst/>
                        </a:rPr>
                        <a:t>، 2015.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628593676"/>
                  </a:ext>
                </a:extLst>
              </a:tr>
              <a:tr h="62624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Y. Yoshii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H. Yuine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O. Kazuki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W. Tung</a:t>
                      </a:r>
                      <a:r>
                        <a:rPr lang="ar-SA" sz="1100">
                          <a:effectLst/>
                        </a:rPr>
                        <a:t> و </a:t>
                      </a:r>
                      <a:r>
                        <a:rPr lang="en-US" sz="1100">
                          <a:effectLst/>
                        </a:rPr>
                        <a:t>T. Ishii1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"Measurement of wrist flexion and extension torques in different forearm positions</a:t>
                      </a:r>
                      <a:r>
                        <a:rPr lang="ar-SA" sz="1100">
                          <a:effectLst/>
                        </a:rPr>
                        <a:t>،" </a:t>
                      </a:r>
                      <a:r>
                        <a:rPr lang="en-US" sz="1100">
                          <a:effectLst/>
                        </a:rPr>
                        <a:t>BioMedical Engineering OnLine</a:t>
                      </a:r>
                      <a:r>
                        <a:rPr lang="ar-SA" sz="1100">
                          <a:effectLst/>
                        </a:rPr>
                        <a:t>، 2015.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079228177"/>
                  </a:ext>
                </a:extLst>
              </a:tr>
              <a:tr h="32111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C. M. Gosselin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E. S. Pierre</a:t>
                      </a:r>
                      <a:r>
                        <a:rPr lang="ar-SA" sz="1100">
                          <a:effectLst/>
                        </a:rPr>
                        <a:t> و </a:t>
                      </a:r>
                      <a:r>
                        <a:rPr lang="en-US" sz="1100">
                          <a:effectLst/>
                        </a:rPr>
                        <a:t>M. Gangé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"On the Development of the Agile Eye</a:t>
                      </a:r>
                      <a:r>
                        <a:rPr lang="ar-SA" sz="1100">
                          <a:effectLst/>
                        </a:rPr>
                        <a:t>،" </a:t>
                      </a:r>
                      <a:r>
                        <a:rPr lang="en-US" sz="1100">
                          <a:effectLst/>
                        </a:rPr>
                        <a:t>IEEE Robotics</a:t>
                      </a:r>
                      <a:r>
                        <a:rPr lang="ar-SA" sz="1100">
                          <a:effectLst/>
                        </a:rPr>
                        <a:t> &amp;</a:t>
                      </a:r>
                      <a:r>
                        <a:rPr lang="en-US" sz="1100">
                          <a:effectLst/>
                        </a:rPr>
                        <a:t>Automation Magazine</a:t>
                      </a:r>
                      <a:r>
                        <a:rPr lang="ar-SA" sz="1100">
                          <a:effectLst/>
                        </a:rPr>
                        <a:t>، 1996.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425934522"/>
                  </a:ext>
                </a:extLst>
              </a:tr>
              <a:tr h="62624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T. Li</a:t>
                      </a:r>
                      <a:r>
                        <a:rPr lang="ar-SA" sz="1100">
                          <a:effectLst/>
                        </a:rPr>
                        <a:t> و </a:t>
                      </a:r>
                      <a:r>
                        <a:rPr lang="en-US" sz="1100">
                          <a:effectLst/>
                        </a:rPr>
                        <a:t>S. Payandeh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"Design of spherical parallel mechanisms for application to laparoscopic surgery</a:t>
                      </a:r>
                      <a:r>
                        <a:rPr lang="ar-SA" sz="1100">
                          <a:effectLst/>
                        </a:rPr>
                        <a:t>،" </a:t>
                      </a:r>
                      <a:r>
                        <a:rPr lang="en-US" sz="1100">
                          <a:effectLst/>
                        </a:rPr>
                        <a:t>Robotica</a:t>
                      </a:r>
                      <a:r>
                        <a:rPr lang="ar-SA" sz="1100">
                          <a:effectLst/>
                        </a:rPr>
                        <a:t>، المجلد 20، </a:t>
                      </a:r>
                      <a:r>
                        <a:rPr lang="en-US" sz="1100">
                          <a:effectLst/>
                        </a:rPr>
                        <a:t>pp. 133 - 138</a:t>
                      </a:r>
                      <a:r>
                        <a:rPr lang="ar-SA" sz="1100">
                          <a:effectLst/>
                        </a:rPr>
                        <a:t>، 2002.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195285725"/>
                  </a:ext>
                </a:extLst>
              </a:tr>
              <a:tr h="32111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I. J. A. L. Naranjo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"DESIGN AND EXPERIMENTAL EVALUATION OF A NEW PROSTHETIC ARM</a:t>
                      </a:r>
                      <a:r>
                        <a:rPr lang="ar-SA" sz="1100">
                          <a:effectLst/>
                        </a:rPr>
                        <a:t>،" </a:t>
                      </a:r>
                      <a:r>
                        <a:rPr lang="en-US" sz="1100">
                          <a:effectLst/>
                        </a:rPr>
                        <a:t>Instituto Politécnico Nacional</a:t>
                      </a:r>
                      <a:r>
                        <a:rPr lang="ar-SA" sz="1100">
                          <a:effectLst/>
                        </a:rPr>
                        <a:t>، 2017.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94541896"/>
                  </a:ext>
                </a:extLst>
              </a:tr>
              <a:tr h="32111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A. SABA</a:t>
                      </a:r>
                      <a:r>
                        <a:rPr lang="ar-SA" sz="1100">
                          <a:effectLst/>
                        </a:rPr>
                        <a:t> و </a:t>
                      </a:r>
                      <a:r>
                        <a:rPr lang="en-US" sz="1100">
                          <a:effectLst/>
                        </a:rPr>
                        <a:t>N. SAMAAN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"Design and implementation of an Intelligent Above Elbow Prosthetic Arm</a:t>
                      </a:r>
                      <a:r>
                        <a:rPr lang="ar-SA" sz="1100">
                          <a:effectLst/>
                        </a:rPr>
                        <a:t>،</a:t>
                      </a:r>
                      <a:r>
                        <a:rPr lang="en-US" sz="1100">
                          <a:effectLst/>
                        </a:rPr>
                        <a:t>" HIAST</a:t>
                      </a:r>
                      <a:r>
                        <a:rPr lang="ar-SA" sz="1100">
                          <a:effectLst/>
                        </a:rPr>
                        <a:t>، 2021.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197382582"/>
                  </a:ext>
                </a:extLst>
              </a:tr>
              <a:tr h="62624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S. Bai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M. Hansen</a:t>
                      </a:r>
                      <a:r>
                        <a:rPr lang="ar-SA" sz="1100">
                          <a:effectLst/>
                        </a:rPr>
                        <a:t> و </a:t>
                      </a:r>
                      <a:r>
                        <a:rPr lang="en-US" sz="1100">
                          <a:effectLst/>
                        </a:rPr>
                        <a:t>T. O. Andersen</a:t>
                      </a:r>
                      <a:r>
                        <a:rPr lang="ar-SA" sz="1100">
                          <a:effectLst/>
                        </a:rPr>
                        <a:t>، </a:t>
                      </a:r>
                      <a:r>
                        <a:rPr lang="en-US" sz="1100">
                          <a:effectLst/>
                        </a:rPr>
                        <a:t>"Modelling of a special class of spherical parallel manipulators with Euler parameters</a:t>
                      </a:r>
                      <a:r>
                        <a:rPr lang="ar-SA" sz="1100">
                          <a:effectLst/>
                        </a:rPr>
                        <a:t>،" </a:t>
                      </a:r>
                      <a:r>
                        <a:rPr lang="en-US" sz="1100">
                          <a:effectLst/>
                        </a:rPr>
                        <a:t>Robotica</a:t>
                      </a:r>
                      <a:r>
                        <a:rPr lang="ar-SA" sz="1100">
                          <a:effectLst/>
                        </a:rPr>
                        <a:t>، المجلد 27، </a:t>
                      </a:r>
                      <a:r>
                        <a:rPr lang="en-US" sz="1100">
                          <a:effectLst/>
                        </a:rPr>
                        <a:t>pp. pp. 161-170</a:t>
                      </a:r>
                      <a:r>
                        <a:rPr lang="ar-SA" sz="1100">
                          <a:effectLst/>
                        </a:rPr>
                        <a:t>، 2009.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984101007"/>
                  </a:ext>
                </a:extLst>
              </a:tr>
              <a:tr h="62624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Y.B.Li</a:t>
                      </a:r>
                      <a:r>
                        <a:rPr lang="ar-SA" sz="1100" dirty="0">
                          <a:effectLst/>
                        </a:rPr>
                        <a:t>، </a:t>
                      </a:r>
                      <a:r>
                        <a:rPr lang="en-US" sz="1100" dirty="0" err="1">
                          <a:effectLst/>
                        </a:rPr>
                        <a:t>S.M.Ji</a:t>
                      </a:r>
                      <a:r>
                        <a:rPr lang="ar-SA" sz="1100" dirty="0">
                          <a:effectLst/>
                        </a:rPr>
                        <a:t>، </a:t>
                      </a:r>
                      <a:r>
                        <a:rPr lang="en-US" sz="1100" dirty="0" err="1">
                          <a:effectLst/>
                        </a:rPr>
                        <a:t>Q.L.Yuan</a:t>
                      </a:r>
                      <a:r>
                        <a:rPr lang="ar-SA" sz="1100" dirty="0">
                          <a:effectLst/>
                        </a:rPr>
                        <a:t>، </a:t>
                      </a:r>
                      <a:r>
                        <a:rPr lang="en-US" sz="1100" dirty="0" err="1">
                          <a:effectLst/>
                        </a:rPr>
                        <a:t>L.Zhang</a:t>
                      </a:r>
                      <a:r>
                        <a:rPr lang="ar-SA" sz="1100" dirty="0">
                          <a:effectLst/>
                        </a:rPr>
                        <a:t> و </a:t>
                      </a:r>
                      <a:r>
                        <a:rPr lang="en-US" sz="1100" dirty="0" err="1">
                          <a:effectLst/>
                        </a:rPr>
                        <a:t>M.S.Jin</a:t>
                      </a:r>
                      <a:r>
                        <a:rPr lang="ar-SA" sz="1100" dirty="0">
                          <a:effectLst/>
                        </a:rPr>
                        <a:t>، </a:t>
                      </a:r>
                      <a:r>
                        <a:rPr lang="en-US" sz="1100" dirty="0">
                          <a:effectLst/>
                        </a:rPr>
                        <a:t>"Torque Transmission Analysis and Design of a 3-DOF Spherical Parallel Manipulator</a:t>
                      </a:r>
                      <a:r>
                        <a:rPr lang="ar-SA" sz="1100" dirty="0">
                          <a:effectLst/>
                        </a:rPr>
                        <a:t>،" </a:t>
                      </a:r>
                      <a:r>
                        <a:rPr lang="en-US" sz="1100" dirty="0">
                          <a:effectLst/>
                        </a:rPr>
                        <a:t>Advanced Materials Research</a:t>
                      </a:r>
                      <a:r>
                        <a:rPr lang="ar-SA" sz="1100" dirty="0">
                          <a:effectLst/>
                        </a:rPr>
                        <a:t>، المجلدات %1 من %269-70، </a:t>
                      </a:r>
                      <a:r>
                        <a:rPr lang="en-US" sz="1100" dirty="0">
                          <a:effectLst/>
                        </a:rPr>
                        <a:t>pp. pp 575-579</a:t>
                      </a:r>
                      <a:r>
                        <a:rPr lang="ar-SA" sz="1100" dirty="0">
                          <a:effectLst/>
                        </a:rPr>
                        <a:t>، 2009.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898174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28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D486-BEB4-4C64-30D7-F6E4FABF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مقدّمة عامّة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18F3-F9A6-2AAD-159A-C644F259E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لماذا مفصل المعصم؟</a:t>
            </a:r>
          </a:p>
          <a:p>
            <a:pPr algn="r" rtl="1"/>
            <a:r>
              <a:rPr lang="ar-SY" dirty="0"/>
              <a:t>لماذا ميكانزم تفرّعي؟</a:t>
            </a:r>
          </a:p>
          <a:p>
            <a:pPr algn="r" rtl="1"/>
            <a:r>
              <a:rPr lang="ar-SY" dirty="0"/>
              <a:t>ميكانزم </a:t>
            </a:r>
            <a:r>
              <a:rPr lang="en-US" dirty="0"/>
              <a:t>SPM (Spherical Parallel Manipulator)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07C0F-C542-E2D9-71A4-DBE48EC8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2538B-C997-E2E2-3A87-2459A51AD7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75" y="1741715"/>
            <a:ext cx="4776102" cy="377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07AEC2-F7BC-EF6D-BEBC-564A01C21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19" y="3006385"/>
            <a:ext cx="7152643" cy="203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9E72C-9658-A95D-0244-D31CE05841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49" y="1905000"/>
            <a:ext cx="5929567" cy="37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1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E9DF-A351-466B-4E14-5510BED9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التعريف بالمشروع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325B-D594-7F56-08E8-0122D4293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هدف المشروع</a:t>
            </a:r>
          </a:p>
          <a:p>
            <a:pPr algn="r" rtl="1"/>
            <a:r>
              <a:rPr lang="ar-SY" dirty="0"/>
              <a:t>دفتر الشروط الوظيفيّة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72A29-DA0D-F9DA-7749-5BA594DE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11D383-E898-A189-9B98-DF5C511AC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15030"/>
              </p:ext>
            </p:extLst>
          </p:nvPr>
        </p:nvGraphicFramePr>
        <p:xfrm>
          <a:off x="1311579" y="1795976"/>
          <a:ext cx="7296711" cy="4437914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900912">
                  <a:extLst>
                    <a:ext uri="{9D8B030D-6E8A-4147-A177-3AD203B41FA5}">
                      <a16:colId xmlns:a16="http://schemas.microsoft.com/office/drawing/2014/main" val="1471051457"/>
                    </a:ext>
                  </a:extLst>
                </a:gridCol>
                <a:gridCol w="1900912">
                  <a:extLst>
                    <a:ext uri="{9D8B030D-6E8A-4147-A177-3AD203B41FA5}">
                      <a16:colId xmlns:a16="http://schemas.microsoft.com/office/drawing/2014/main" val="710472818"/>
                    </a:ext>
                  </a:extLst>
                </a:gridCol>
                <a:gridCol w="885610">
                  <a:extLst>
                    <a:ext uri="{9D8B030D-6E8A-4147-A177-3AD203B41FA5}">
                      <a16:colId xmlns:a16="http://schemas.microsoft.com/office/drawing/2014/main" val="537378408"/>
                    </a:ext>
                  </a:extLst>
                </a:gridCol>
                <a:gridCol w="1723667">
                  <a:extLst>
                    <a:ext uri="{9D8B030D-6E8A-4147-A177-3AD203B41FA5}">
                      <a16:colId xmlns:a16="http://schemas.microsoft.com/office/drawing/2014/main" val="1921849515"/>
                    </a:ext>
                  </a:extLst>
                </a:gridCol>
                <a:gridCol w="885610">
                  <a:extLst>
                    <a:ext uri="{9D8B030D-6E8A-4147-A177-3AD203B41FA5}">
                      <a16:colId xmlns:a16="http://schemas.microsoft.com/office/drawing/2014/main" val="3358634561"/>
                    </a:ext>
                  </a:extLst>
                </a:gridCol>
              </a:tblGrid>
              <a:tr h="44483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نوع الشرط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grid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 dirty="0">
                          <a:effectLst/>
                        </a:rPr>
                        <a:t>الشرط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أهمّيّة الشرط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extLst>
                  <a:ext uri="{0D108BD9-81ED-4DB2-BD59-A6C34878D82A}">
                    <a16:rowId xmlns:a16="http://schemas.microsoft.com/office/drawing/2014/main" val="1804039963"/>
                  </a:ext>
                </a:extLst>
              </a:tr>
              <a:tr h="21625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وظيفي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grid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تحقيق مجالات حركة مفصل الرسغ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مطلوب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extLst>
                  <a:ext uri="{0D108BD9-81ED-4DB2-BD59-A6C34878D82A}">
                    <a16:rowId xmlns:a16="http://schemas.microsoft.com/office/drawing/2014/main" val="1148588204"/>
                  </a:ext>
                </a:extLst>
              </a:tr>
              <a:tr h="445456">
                <a:tc rowSpan="4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حركي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rowSpan="3" grid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يؤمّن الحركة بثلاث درجات حرية وفق رابطة كرويّة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Pronation/Supination: 76°/85°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مطلوب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extLst>
                  <a:ext uri="{0D108BD9-81ED-4DB2-BD59-A6C34878D82A}">
                    <a16:rowId xmlns:a16="http://schemas.microsoft.com/office/drawing/2014/main" val="130456575"/>
                  </a:ext>
                </a:extLst>
              </a:tr>
              <a:tr h="4454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Flexion/Extension: 75°/75°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628190"/>
                  </a:ext>
                </a:extLst>
              </a:tr>
              <a:tr h="4454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Abduction/Adduction: 20°/45°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36504"/>
                  </a:ext>
                </a:extLst>
              </a:tr>
              <a:tr h="444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تحقيق سرعات دورانية عظمى على المحاور الثلاثة لا تقل عن 15 دورة في الدقيقة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مطلوب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extLst>
                  <a:ext uri="{0D108BD9-81ED-4DB2-BD59-A6C34878D82A}">
                    <a16:rowId xmlns:a16="http://schemas.microsoft.com/office/drawing/2014/main" val="260503736"/>
                  </a:ext>
                </a:extLst>
              </a:tr>
              <a:tr h="444839"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هندسي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grid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عدم تجاوز قطر ساعد الإنسان الوسطي بضعفين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يقع ضمن أسطوانة قطرها </a:t>
                      </a:r>
                      <a:r>
                        <a:rPr lang="en-US" sz="1300">
                          <a:effectLst/>
                        </a:rPr>
                        <a:t>200 mm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مطلوب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extLst>
                  <a:ext uri="{0D108BD9-81ED-4DB2-BD59-A6C34878D82A}">
                    <a16:rowId xmlns:a16="http://schemas.microsoft.com/office/drawing/2014/main" val="2617002132"/>
                  </a:ext>
                </a:extLst>
              </a:tr>
              <a:tr h="2162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الاهتمام بالناحية الجماليّة للتصميم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مقترح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extLst>
                  <a:ext uri="{0D108BD9-81ED-4DB2-BD59-A6C34878D82A}">
                    <a16:rowId xmlns:a16="http://schemas.microsoft.com/office/drawing/2014/main" val="3819184096"/>
                  </a:ext>
                </a:extLst>
              </a:tr>
              <a:tr h="444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وزن لا يتجاوز وزن ساعد الإنسان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grid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أقل من </a:t>
                      </a:r>
                      <a:r>
                        <a:rPr lang="en-US" sz="1300">
                          <a:effectLst/>
                        </a:rPr>
                        <a:t>1.5 Kg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مقترح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extLst>
                  <a:ext uri="{0D108BD9-81ED-4DB2-BD59-A6C34878D82A}">
                    <a16:rowId xmlns:a16="http://schemas.microsoft.com/office/drawing/2014/main" val="1095098423"/>
                  </a:ext>
                </a:extLst>
              </a:tr>
              <a:tr h="67342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حدّي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يؤمّن عزوم لا تقلّ عن متوسّط العزوم التي تؤمّنها رسوغ البالغين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grid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يؤمّن عزم </a:t>
                      </a:r>
                      <a:r>
                        <a:rPr lang="en-US" sz="1300">
                          <a:effectLst/>
                        </a:rPr>
                        <a:t>6.5 Nm</a:t>
                      </a:r>
                      <a:r>
                        <a:rPr lang="ar-SY" sz="1300">
                          <a:effectLst/>
                        </a:rPr>
                        <a:t> في كل من الاتّجاهات الثلاث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مطلوب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extLst>
                  <a:ext uri="{0D108BD9-81ED-4DB2-BD59-A6C34878D82A}">
                    <a16:rowId xmlns:a16="http://schemas.microsoft.com/office/drawing/2014/main" val="2597535809"/>
                  </a:ext>
                </a:extLst>
              </a:tr>
              <a:tr h="21625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الطاقة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grid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>
                          <a:effectLst/>
                        </a:rPr>
                        <a:t>التغذية عن طريق بطاريّات قابلة للشحن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300" dirty="0">
                          <a:effectLst/>
                        </a:rPr>
                        <a:t>مقترح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249" marR="63249" marT="0" marB="0" anchor="ctr"/>
                </a:tc>
                <a:extLst>
                  <a:ext uri="{0D108BD9-81ED-4DB2-BD59-A6C34878D82A}">
                    <a16:rowId xmlns:a16="http://schemas.microsoft.com/office/drawing/2014/main" val="219282621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05B99B-FC99-8A7B-8CB2-81CC8A2F5B6F}"/>
              </a:ext>
            </a:extLst>
          </p:cNvPr>
          <p:cNvSpPr txBox="1">
            <a:spLocks/>
          </p:cNvSpPr>
          <p:nvPr/>
        </p:nvSpPr>
        <p:spPr>
          <a:xfrm>
            <a:off x="1736996" y="2420086"/>
            <a:ext cx="7296711" cy="443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التحقق من النتيجة </a:t>
            </a:r>
            <a:r>
              <a:rPr lang="ar-SY" dirty="0"/>
              <a:t>التي توصلنا إليها من خلال حلقة البحث التي قمنا بها هذه السنة بعنوان "</a:t>
            </a:r>
            <a:r>
              <a:rPr lang="ar-SY" b="1" dirty="0">
                <a:solidFill>
                  <a:schemeClr val="accent1"/>
                </a:solidFill>
              </a:rPr>
              <a:t>فعالية استخدام الميكانزمات التفرّعية في مفاصل الأطراف الصناعية</a:t>
            </a:r>
            <a:r>
              <a:rPr lang="ar-SY" dirty="0"/>
              <a:t>"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إمكانية استخدام </a:t>
            </a:r>
            <a:r>
              <a:rPr lang="ar-SY" dirty="0"/>
              <a:t>هذا النوع من الميكانزمات بناءً على </a:t>
            </a:r>
            <a:r>
              <a:rPr lang="ar-SY" b="1" dirty="0">
                <a:solidFill>
                  <a:schemeClr val="accent1"/>
                </a:solidFill>
              </a:rPr>
              <a:t>دراسة مرجعية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نسبة نقل العزم </a:t>
            </a:r>
            <a:r>
              <a:rPr lang="ar-SY" dirty="0">
                <a:solidFill>
                  <a:schemeClr val="tx1"/>
                </a:solidFill>
              </a:rPr>
              <a:t>بين الدخل والخرج على كامل فضاء العمل </a:t>
            </a:r>
          </a:p>
          <a:p>
            <a:pPr lvl="1" algn="r" rtl="1"/>
            <a:r>
              <a:rPr lang="ar-SY" b="1" dirty="0">
                <a:solidFill>
                  <a:schemeClr val="accent1"/>
                </a:solidFill>
              </a:rPr>
              <a:t>التحقق من النتيجة </a:t>
            </a:r>
            <a:r>
              <a:rPr lang="ar-SY" dirty="0"/>
              <a:t>التي توصلنا لها </a:t>
            </a:r>
            <a:r>
              <a:rPr lang="ar-SY" b="1" dirty="0">
                <a:solidFill>
                  <a:schemeClr val="accent1"/>
                </a:solidFill>
              </a:rPr>
              <a:t>عمليّاً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540C-99E6-D30D-4229-EF72236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المرجعيّة</a:t>
            </a:r>
            <a:br>
              <a:rPr lang="ar-SY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6D58-6DB4-D147-B015-D4FEEB03C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تطبيقات أخرى</a:t>
            </a:r>
          </a:p>
          <a:p>
            <a:pPr lvl="1" algn="r" rtl="1"/>
            <a:r>
              <a:rPr lang="en-US" dirty="0"/>
              <a:t>Agile Eye</a:t>
            </a:r>
          </a:p>
          <a:p>
            <a:pPr lvl="1" algn="r" rtl="1"/>
            <a:r>
              <a:rPr lang="ar-SY" dirty="0"/>
              <a:t>عمليّات التنظير</a:t>
            </a:r>
          </a:p>
          <a:p>
            <a:pPr algn="r" rtl="1"/>
            <a:endParaRPr lang="ar-SY" dirty="0"/>
          </a:p>
          <a:p>
            <a:pPr algn="r" rtl="1"/>
            <a:r>
              <a:rPr lang="ar-SY" dirty="0"/>
              <a:t>مشاريع سابقة مشابهة</a:t>
            </a:r>
          </a:p>
          <a:p>
            <a:pPr lvl="1" algn="r" rtl="1"/>
            <a:r>
              <a:rPr lang="ar-SY" dirty="0"/>
              <a:t>مشروع </a:t>
            </a:r>
            <a:r>
              <a:rPr lang="en-US" dirty="0" err="1"/>
              <a:t>Narjano</a:t>
            </a:r>
            <a:r>
              <a:rPr lang="ar-SY" dirty="0"/>
              <a:t> 2017</a:t>
            </a:r>
          </a:p>
          <a:p>
            <a:pPr lvl="1" algn="r" rtl="1"/>
            <a:r>
              <a:rPr lang="ar-SY" dirty="0"/>
              <a:t>مشروع نبيل سمعان وعبد المسيح سابا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D63-1E04-41B8-03AF-11979E0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60B60-CA7E-E484-D9C9-60B9BA82CD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047" y="1035043"/>
            <a:ext cx="223901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613B-CE32-E7D2-614C-DDCCCE1512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6495" y="1015710"/>
            <a:ext cx="2239010" cy="2070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A3503-F2F3-7F63-718A-17D4F4613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36" y="3689358"/>
            <a:ext cx="1675678" cy="2315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0960F-1A5D-7393-A729-91B3D60B7F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6" r="22698"/>
          <a:stretch/>
        </p:blipFill>
        <p:spPr bwMode="auto">
          <a:xfrm>
            <a:off x="4561496" y="3598647"/>
            <a:ext cx="1990893" cy="2635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47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8F36-43D7-0997-6D35-49DD2DD5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التحليل الوظيفي</a:t>
            </a:r>
            <a:br>
              <a:rPr lang="ar-SY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DA346-093F-29F9-685A-DF5EE13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الوظيفة الرئيسيّة للنظام</a:t>
            </a:r>
          </a:p>
          <a:p>
            <a:pPr algn="r" rtl="1"/>
            <a:endParaRPr lang="ar-SY" dirty="0"/>
          </a:p>
          <a:p>
            <a:pPr algn="r" rtl="1"/>
            <a:endParaRPr lang="ar-SY" dirty="0"/>
          </a:p>
          <a:p>
            <a:pPr algn="r" rtl="1"/>
            <a:r>
              <a:rPr lang="ar-SY" dirty="0"/>
              <a:t>المكوّنات الجزئيّة للنظام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60648-8A81-4926-4992-720DFEF1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9648A-EF3C-B22B-CD33-8B3CC4932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4" r="-83"/>
          <a:stretch/>
        </p:blipFill>
        <p:spPr>
          <a:xfrm>
            <a:off x="1973424" y="3938365"/>
            <a:ext cx="9008707" cy="229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DE9AE-66A0-26D3-976A-69E066BD37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3424" y="1471471"/>
            <a:ext cx="6503288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90FD-A671-E37B-D29D-024409DD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النظريّة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58223-454C-ABC0-65A5-A1CD4B70C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البارامترات التصميميّة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A281C-6D77-8397-2181-821467E1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234DF00-8D23-1259-3F9E-F363D9EEF1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6524492"/>
                  </p:ext>
                </p:extLst>
              </p:nvPr>
            </p:nvGraphicFramePr>
            <p:xfrm>
              <a:off x="5740802" y="4475033"/>
              <a:ext cx="5763810" cy="1586282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2881905">
                      <a:extLst>
                        <a:ext uri="{9D8B030D-6E8A-4147-A177-3AD203B41FA5}">
                          <a16:colId xmlns:a16="http://schemas.microsoft.com/office/drawing/2014/main" val="1502263009"/>
                        </a:ext>
                      </a:extLst>
                    </a:gridCol>
                    <a:gridCol w="2881905">
                      <a:extLst>
                        <a:ext uri="{9D8B030D-6E8A-4147-A177-3AD203B41FA5}">
                          <a16:colId xmlns:a16="http://schemas.microsoft.com/office/drawing/2014/main" val="1751315103"/>
                        </a:ext>
                      </a:extLst>
                    </a:gridCol>
                  </a:tblGrid>
                  <a:tr h="303482"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400" dirty="0">
                              <a:effectLst/>
                            </a:rPr>
                            <a:t>البارامتر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400">
                              <a:effectLst/>
                            </a:rPr>
                            <a:t>القيمة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97982358"/>
                      </a:ext>
                    </a:extLst>
                  </a:tr>
                  <a:tr h="320700"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60°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42678901"/>
                      </a:ext>
                    </a:extLst>
                  </a:tr>
                  <a:tr h="320700"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56.33°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35332083"/>
                      </a:ext>
                    </a:extLst>
                  </a:tr>
                  <a:tr h="320700"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90°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00097909"/>
                      </a:ext>
                    </a:extLst>
                  </a:tr>
                  <a:tr h="320700"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385372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234DF00-8D23-1259-3F9E-F363D9EEF1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6524492"/>
                  </p:ext>
                </p:extLst>
              </p:nvPr>
            </p:nvGraphicFramePr>
            <p:xfrm>
              <a:off x="5740802" y="4475033"/>
              <a:ext cx="5763810" cy="1586282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2881905">
                      <a:extLst>
                        <a:ext uri="{9D8B030D-6E8A-4147-A177-3AD203B41FA5}">
                          <a16:colId xmlns:a16="http://schemas.microsoft.com/office/drawing/2014/main" val="1502263009"/>
                        </a:ext>
                      </a:extLst>
                    </a:gridCol>
                    <a:gridCol w="2881905">
                      <a:extLst>
                        <a:ext uri="{9D8B030D-6E8A-4147-A177-3AD203B41FA5}">
                          <a16:colId xmlns:a16="http://schemas.microsoft.com/office/drawing/2014/main" val="1751315103"/>
                        </a:ext>
                      </a:extLst>
                    </a:gridCol>
                  </a:tblGrid>
                  <a:tr h="303482"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400" dirty="0">
                              <a:effectLst/>
                            </a:rPr>
                            <a:t>البارامتر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ar-SY" sz="1400">
                              <a:effectLst/>
                            </a:rPr>
                            <a:t>القيمة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97982358"/>
                      </a:ext>
                    </a:extLst>
                  </a:tr>
                  <a:tr h="320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1" t="-100000" r="-100633" b="-3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423" t="-100000" r="-846" b="-3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678901"/>
                      </a:ext>
                    </a:extLst>
                  </a:tr>
                  <a:tr h="320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1" t="-203846" r="-1006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423" t="-203846" r="-846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5332083"/>
                      </a:ext>
                    </a:extLst>
                  </a:tr>
                  <a:tr h="320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1" t="-298113" r="-1006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423" t="-298113" r="-846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097909"/>
                      </a:ext>
                    </a:extLst>
                  </a:tr>
                  <a:tr h="320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1" t="-398113" r="-100633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423" t="-398113" r="-846" b="-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853727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C03BD1C-2798-77E2-68B3-3AEFE602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92" y="1131203"/>
            <a:ext cx="6557115" cy="31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8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F39-66F9-1E24-321F-07FE81A2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النظريّة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4BB8C-35AD-9D29-E955-05976CCB0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النموذج الهندسي العكسي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2C9BA-AFE8-A45A-964B-A5F475B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F3953-2EFE-6960-DB28-DBE5416F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6" y="2610211"/>
            <a:ext cx="6169012" cy="3004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31BAB3-D280-8C32-B191-9EFB3FBA6660}"/>
                  </a:ext>
                </a:extLst>
              </p:cNvPr>
              <p:cNvSpPr/>
              <p:nvPr/>
            </p:nvSpPr>
            <p:spPr>
              <a:xfrm>
                <a:off x="7897244" y="3390082"/>
                <a:ext cx="2503634" cy="455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=2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border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31BAB3-D280-8C32-B191-9EFB3FBA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244" y="3390082"/>
                <a:ext cx="2503634" cy="4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29840-28D3-D8DA-5C27-EC704F400ED9}"/>
                  </a:ext>
                </a:extLst>
              </p:cNvPr>
              <p:cNvSpPr/>
              <p:nvPr/>
            </p:nvSpPr>
            <p:spPr>
              <a:xfrm>
                <a:off x="6868596" y="2908574"/>
                <a:ext cx="4478341" cy="488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=0,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=1,2,3</m:t>
                          </m:r>
                        </m:e>
                      </m:border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29840-28D3-D8DA-5C27-EC704F400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596" y="2908574"/>
                <a:ext cx="4478341" cy="4885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04DD7A-2B4B-EF64-BE32-02CD55953905}"/>
                  </a:ext>
                </a:extLst>
              </p:cNvPr>
              <p:cNvSpPr/>
              <p:nvPr/>
            </p:nvSpPr>
            <p:spPr>
              <a:xfrm>
                <a:off x="5599656" y="3788945"/>
                <a:ext cx="7396479" cy="2542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04DD7A-2B4B-EF64-BE32-02CD55953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56" y="3788945"/>
                <a:ext cx="7396479" cy="25420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25D67-C2B7-10AA-C38C-B55A75AD6ECF}"/>
                  </a:ext>
                </a:extLst>
              </p:cNvPr>
              <p:cNvSpPr/>
              <p:nvPr/>
            </p:nvSpPr>
            <p:spPr>
              <a:xfrm>
                <a:off x="2357773" y="1876901"/>
                <a:ext cx="2389757" cy="429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e>
                    </m:borderBox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25D67-C2B7-10AA-C38C-B55A75AD6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773" y="1876901"/>
                <a:ext cx="2389757" cy="429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34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F39-66F9-1E24-321F-07FE81A2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الدراسة النظريّة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4BB8C-35AD-9D29-E955-05976CCB0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Y" dirty="0"/>
              <a:t>النموذج الديناميكي المباشر</a:t>
            </a:r>
          </a:p>
          <a:p>
            <a:pPr algn="r" rtl="1"/>
            <a:endParaRPr lang="ar-SY" dirty="0"/>
          </a:p>
          <a:p>
            <a:pPr algn="r" rtl="1"/>
            <a:endParaRPr lang="ar-SY" dirty="0"/>
          </a:p>
          <a:p>
            <a:pPr algn="r" rtl="1"/>
            <a:endParaRPr lang="ar-SY" dirty="0"/>
          </a:p>
          <a:p>
            <a:pPr algn="r" rtl="1"/>
            <a:endParaRPr lang="ar-SY" dirty="0"/>
          </a:p>
          <a:p>
            <a:pPr algn="r" rtl="1"/>
            <a:endParaRPr lang="ar-SY" dirty="0"/>
          </a:p>
          <a:p>
            <a:pPr algn="r" rtl="1"/>
            <a:r>
              <a:rPr lang="ar-SY" dirty="0"/>
              <a:t>علاقة نقل العزم بين الدخل والخرج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2C9BA-AFE8-A45A-964B-A5F475B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6538-F503-40FB-9733-44DC783DCA4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F3953-2EFE-6960-DB28-DBE5416F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6" y="2610211"/>
            <a:ext cx="6169012" cy="3004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25D67-C2B7-10AA-C38C-B55A75AD6ECF}"/>
                  </a:ext>
                </a:extLst>
              </p:cNvPr>
              <p:cNvSpPr/>
              <p:nvPr/>
            </p:nvSpPr>
            <p:spPr>
              <a:xfrm>
                <a:off x="2357773" y="1876901"/>
                <a:ext cx="2389757" cy="429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e>
                    </m:borderBox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25D67-C2B7-10AA-C38C-B55A75AD6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773" y="1876901"/>
                <a:ext cx="2389757" cy="429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D7D0E8-6CF3-6C52-7613-26822038D7EC}"/>
                  </a:ext>
                </a:extLst>
              </p:cNvPr>
              <p:cNvSpPr/>
              <p:nvPr/>
            </p:nvSpPr>
            <p:spPr>
              <a:xfrm>
                <a:off x="7421491" y="3452348"/>
                <a:ext cx="4059765" cy="817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=1,2,3</m:t>
                          </m:r>
                        </m:e>
                      </m:border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D7D0E8-6CF3-6C52-7613-26822038D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91" y="3452348"/>
                <a:ext cx="4059765" cy="817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9B00F6-690A-9D7C-8DD3-1B44A23CA1A9}"/>
                  </a:ext>
                </a:extLst>
              </p:cNvPr>
              <p:cNvSpPr txBox="1"/>
              <p:nvPr/>
            </p:nvSpPr>
            <p:spPr>
              <a:xfrm>
                <a:off x="8526376" y="2821272"/>
                <a:ext cx="1089016" cy="382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9B00F6-690A-9D7C-8DD3-1B44A23CA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376" y="2821272"/>
                <a:ext cx="1089016" cy="382156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C0099F-918D-432B-28EE-E06BC4F08C91}"/>
                  </a:ext>
                </a:extLst>
              </p:cNvPr>
              <p:cNvSpPr/>
              <p:nvPr/>
            </p:nvSpPr>
            <p:spPr>
              <a:xfrm>
                <a:off x="8003349" y="5113530"/>
                <a:ext cx="2135072" cy="705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border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C0099F-918D-432B-28EE-E06BC4F08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349" y="5113530"/>
                <a:ext cx="2135072" cy="705386"/>
              </a:xfrm>
              <a:prstGeom prst="rect">
                <a:avLst/>
              </a:prstGeom>
              <a:blipFill>
                <a:blip r:embed="rId6"/>
                <a:stretch>
                  <a:fillRect l="-2571" b="-9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9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Wisp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1207</TotalTime>
  <Words>1079</Words>
  <Application>Microsoft Office PowerPoint</Application>
  <PresentationFormat>Widescreen</PresentationFormat>
  <Paragraphs>214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Times New Roman</vt:lpstr>
      <vt:lpstr>Wingdings 3</vt:lpstr>
      <vt:lpstr>Wisp</vt:lpstr>
      <vt:lpstr>تصميم وتنفيذ روبوت تفرّعي بثلاث درجات حرّيّة واختباره Design and Implementation of a 3 DOF Parallel Robot</vt:lpstr>
      <vt:lpstr>المحتويات</vt:lpstr>
      <vt:lpstr>مقدّمة عامّة</vt:lpstr>
      <vt:lpstr>التعريف بالمشروع</vt:lpstr>
      <vt:lpstr>الدراسة المرجعيّة </vt:lpstr>
      <vt:lpstr>التحليل الوظيفي </vt:lpstr>
      <vt:lpstr>الدراسة النظريّة</vt:lpstr>
      <vt:lpstr>الدراسة النظريّة</vt:lpstr>
      <vt:lpstr>الدراسة النظريّة</vt:lpstr>
      <vt:lpstr>الدراسة النظريّة</vt:lpstr>
      <vt:lpstr>الدراسة النظريّة</vt:lpstr>
      <vt:lpstr>الدراسة النظريّة</vt:lpstr>
      <vt:lpstr>التصميم الميكانيكي</vt:lpstr>
      <vt:lpstr>التصميم الميكانيكي</vt:lpstr>
      <vt:lpstr>التصميم الميكانيكي</vt:lpstr>
      <vt:lpstr>التصميم الميكانيكي الدراسة العدديّة</vt:lpstr>
      <vt:lpstr>التصميم الميكانيكي الدراسة العدديّة</vt:lpstr>
      <vt:lpstr>التصميم الميكانيكي الدراسة العدديّة</vt:lpstr>
      <vt:lpstr>الدارة الإلكترونيّة</vt:lpstr>
      <vt:lpstr>الكود البرمجي</vt:lpstr>
      <vt:lpstr>النتائج العمليّة</vt:lpstr>
      <vt:lpstr>النتائج العمليّة</vt:lpstr>
      <vt:lpstr>الخاتمة والآفاق المستقبليّة</vt:lpstr>
      <vt:lpstr>شكراً لاستماعكم!</vt:lpstr>
      <vt:lpstr>المراجع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تصميم وتنفيذ روبوت تفرّعي بثلاث درجات حرّيّة واختباره Design and Implementation of a 3 DOF Parallel Robot</dc:title>
  <dc:creator>ANONYMOUS</dc:creator>
  <cp:lastModifiedBy>ANONYMOUS</cp:lastModifiedBy>
  <cp:revision>20</cp:revision>
  <dcterms:created xsi:type="dcterms:W3CDTF">2022-09-10T17:34:01Z</dcterms:created>
  <dcterms:modified xsi:type="dcterms:W3CDTF">2022-09-13T20:59:11Z</dcterms:modified>
</cp:coreProperties>
</file>